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6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 snapToObjects="1">
      <p:cViewPr>
        <p:scale>
          <a:sx n="114" d="100"/>
          <a:sy n="114" d="100"/>
        </p:scale>
        <p:origin x="47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AE9FF-99E3-3A4D-BE60-11825C3FEB2F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07E08-7AF7-2845-82B3-D94C57BA8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92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95F8-821E-9346-B2A1-21F01FD6D1E3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4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5513-1F20-C247-A888-D86D3B8CF857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8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5527-7B34-7F4B-B5ED-1C4B1AFAFB41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0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A952-30BD-D940-866C-8A786A9B5410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1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E55D-0AFC-1143-A14A-9E03A776AD5E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3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96C3-FCB6-5D40-AAE7-1D548C587A0B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8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556-8FF3-E145-AAA0-53A071FAAB4C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805F-F86A-7740-83EA-8C63BF64CDEE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0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E802-E20B-4141-8463-94A1635DEB89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1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DC87-0424-8744-9380-0FE1280D750B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28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C7811EE-B494-5440-BEC9-7556E1B2AD30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4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9FB1115-3D54-F547-A1B6-6ED1A982BAB1}" type="datetime1">
              <a:rPr lang="ru-RU" smtClean="0"/>
              <a:t>09.10.2021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55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3%D0%B0%D0%B7" TargetMode="External"/><Relationship Id="rId2" Type="http://schemas.openxmlformats.org/officeDocument/2006/relationships/hyperlink" Target="https://ru.wikipedia.org/wiki/%D0%98%D0%BE%D0%BD%D0%B8%D0%B7%D0%B0%D1%86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https://ru.wikipedia.org/wiki/%D0%98%D0%BE%D0%BD" TargetMode="External"/><Relationship Id="rId4" Type="http://schemas.openxmlformats.org/officeDocument/2006/relationships/hyperlink" Target="https://ru.wikipedia.org/wiki/%D0%AD%D0%BB%D0%B5%D0%BA%D1%82%D1%80%D0%BE%D0%B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3638B-00F3-AD40-99A7-507667EF0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cap="small" dirty="0"/>
              <a:t>Плазмохимические технологии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416013-E8C9-3B48-9448-F3BA2147E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7498" y="6238053"/>
            <a:ext cx="6801612" cy="1239894"/>
          </a:xfrm>
        </p:spPr>
        <p:txBody>
          <a:bodyPr/>
          <a:lstStyle/>
          <a:p>
            <a:r>
              <a:rPr lang="ru-RU" dirty="0" err="1"/>
              <a:t>Марушка</a:t>
            </a:r>
            <a:r>
              <a:rPr lang="ru-RU" dirty="0"/>
              <a:t> Т. Гр. 7205</a:t>
            </a:r>
          </a:p>
        </p:txBody>
      </p:sp>
    </p:spTree>
    <p:extLst>
      <p:ext uri="{BB962C8B-B14F-4D97-AF65-F5344CB8AC3E}">
        <p14:creationId xmlns:p14="http://schemas.microsoft.com/office/powerpoint/2010/main" val="316175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Плазмохимическая технология по получению и снятию пленок и покрытий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40" y="2638044"/>
            <a:ext cx="7693411" cy="4041536"/>
          </a:xfrm>
        </p:spPr>
        <p:txBody>
          <a:bodyPr>
            <a:normAutofit/>
          </a:bodyPr>
          <a:lstStyle/>
          <a:p>
            <a:r>
              <a:rPr lang="ru-RU" sz="2400" dirty="0"/>
              <a:t>С помощью плазмы можно получать и снимать как неорганические, так и органические пленки, что широко используется в различных отраслях промышленности, науки и техники. Так, например, плазменные методы осаждения и травления пленок широко используются в микроэлектронике при изготовлении элементов тонкопленочных интегральных схем.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8" name="Picture 4" descr="Интегральная схема: что это + кто создал интегральную схему? - ZetSila">
            <a:extLst>
              <a:ext uri="{FF2B5EF4-FFF2-40B4-BE49-F238E27FC236}">
                <a16:creationId xmlns:a16="http://schemas.microsoft.com/office/drawing/2014/main" id="{E659456A-C4D0-CD44-BB5D-2AB9E8D6C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589" y="2805312"/>
            <a:ext cx="3684549" cy="245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Интегральная схема: что это + кто создал интегральную схему? - ZetSila">
            <a:extLst>
              <a:ext uri="{FF2B5EF4-FFF2-40B4-BE49-F238E27FC236}">
                <a16:creationId xmlns:a16="http://schemas.microsoft.com/office/drawing/2014/main" id="{89C1D3FA-757C-164F-AC22-8F36A0814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78" y="4745715"/>
            <a:ext cx="3066585" cy="19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9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Плазмохимическая технология для очистки воздуха от вредных газообразных примесей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15" y="2638044"/>
            <a:ext cx="6779941" cy="3807361"/>
          </a:xfrm>
        </p:spPr>
        <p:txBody>
          <a:bodyPr>
            <a:normAutofit/>
          </a:bodyPr>
          <a:lstStyle/>
          <a:p>
            <a:r>
              <a:rPr lang="ru-RU" sz="2400" dirty="0"/>
              <a:t>Плазмохимический метод основан на пропускании через высоковольтный разряд воздушной смеси с вредными примесями. Используют, как правило, озонаторы на основе барьерных, коронных или скользящих разрядов, либо импульсные высокочастотные разряды на электрофильтрах. Проходящий низкотемпературную плазму воздух с примесями подвергается бомбардировке электронами и ионами. </a:t>
            </a:r>
          </a:p>
          <a:p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170" name="Picture 2" descr="Промышленный озонатор воздуха STORMHOLD -10G - купить по лучшей цене в  Москве от компании &amp;quot;Aircleantech - промышленные озонаторы и генераторы  сухого тумана&amp;quot; - 350529816">
            <a:extLst>
              <a:ext uri="{FF2B5EF4-FFF2-40B4-BE49-F238E27FC236}">
                <a16:creationId xmlns:a16="http://schemas.microsoft.com/office/drawing/2014/main" id="{5CC73130-6727-0247-9B8F-95931B8A0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3" t="12683" r="12678" b="14067"/>
          <a:stretch/>
        </p:blipFill>
        <p:spPr bwMode="auto">
          <a:xfrm>
            <a:off x="7694342" y="2790383"/>
            <a:ext cx="3814731" cy="310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1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Плазмохимическая технология очистки и обеззараживание воды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318" y="2515863"/>
            <a:ext cx="6746487" cy="4136959"/>
          </a:xfrm>
        </p:spPr>
        <p:txBody>
          <a:bodyPr>
            <a:normAutofit/>
          </a:bodyPr>
          <a:lstStyle/>
          <a:p>
            <a:r>
              <a:rPr lang="ru-RU" sz="2400" dirty="0"/>
              <a:t>Метод заключается в одновременном воздействии на воду или водный раствор всей совокупности факторов в малом объеме разрядной камеры плазмохимического реактора. Эти факторы представляют собой различные воздействия на обрабатываемую среду в виде электромагнитного излучения (в ИФ, УФ и видимой областях спектра), ударных акустических волн, потоков заряженных частиц, а также переменного электрического и магнитного поля.</a:t>
            </a:r>
          </a:p>
          <a:p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194" name="Picture 2" descr="Технология очистки воды с помощью плазменной обработки | AW-Therm.com.ua">
            <a:extLst>
              <a:ext uri="{FF2B5EF4-FFF2-40B4-BE49-F238E27FC236}">
                <a16:creationId xmlns:a16="http://schemas.microsoft.com/office/drawing/2014/main" id="{FD1541C6-DD85-0A43-B542-0C69A25E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912" y="2393683"/>
            <a:ext cx="2611267" cy="438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07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Плазмохимический синтез </a:t>
            </a:r>
            <a:r>
              <a:rPr lang="ru-RU" b="1" dirty="0" err="1">
                <a:solidFill>
                  <a:schemeClr val="bg1"/>
                </a:solidFill>
              </a:rPr>
              <a:t>наноразмерных</a:t>
            </a:r>
            <a:r>
              <a:rPr lang="ru-RU" b="1" dirty="0">
                <a:solidFill>
                  <a:schemeClr val="bg1"/>
                </a:solidFill>
              </a:rPr>
              <a:t> оксидов металлов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14" y="2638044"/>
            <a:ext cx="5260413" cy="39456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400" dirty="0"/>
              <a:t>Основные особенности ПХ метода получения </a:t>
            </a:r>
            <a:r>
              <a:rPr lang="ru-RU" sz="2400" dirty="0" err="1"/>
              <a:t>нанаразмерных</a:t>
            </a:r>
            <a:r>
              <a:rPr lang="ru-RU" sz="2400" dirty="0"/>
              <a:t> оксидов </a:t>
            </a:r>
          </a:p>
          <a:p>
            <a:pPr lvl="0"/>
            <a:r>
              <a:rPr lang="ru-RU" sz="2400" dirty="0"/>
              <a:t>Низкие удельные </a:t>
            </a:r>
            <a:r>
              <a:rPr lang="ru-RU" sz="2400" dirty="0" err="1"/>
              <a:t>энергозатраты</a:t>
            </a:r>
            <a:r>
              <a:rPr lang="ru-RU" sz="2400" dirty="0"/>
              <a:t> </a:t>
            </a:r>
          </a:p>
          <a:p>
            <a:pPr lvl="0"/>
            <a:r>
              <a:rPr lang="ru-RU" sz="2400" dirty="0"/>
              <a:t>Потенциально высокая производительность </a:t>
            </a:r>
          </a:p>
          <a:p>
            <a:pPr lvl="0"/>
            <a:r>
              <a:rPr lang="ru-RU" sz="2400" dirty="0"/>
              <a:t>Высокая производительность </a:t>
            </a:r>
          </a:p>
          <a:p>
            <a:pPr lvl="0"/>
            <a:r>
              <a:rPr lang="ru-RU" sz="2400" dirty="0"/>
              <a:t>Универсальность </a:t>
            </a:r>
          </a:p>
          <a:p>
            <a:pPr lvl="0"/>
            <a:r>
              <a:rPr lang="ru-RU" sz="2400" dirty="0"/>
              <a:t>Химическая чистота процесса </a:t>
            </a:r>
          </a:p>
          <a:p>
            <a:pPr lvl="0"/>
            <a:r>
              <a:rPr lang="ru-RU" sz="2400" dirty="0"/>
              <a:t>Масштабируемость </a:t>
            </a:r>
          </a:p>
          <a:p>
            <a:pPr lvl="0"/>
            <a:r>
              <a:rPr lang="ru-RU" sz="2400" dirty="0"/>
              <a:t>Возможность управлять размером УДП </a:t>
            </a:r>
          </a:p>
          <a:p>
            <a:pPr lvl="0"/>
            <a:r>
              <a:rPr lang="ru-RU" sz="2400" dirty="0"/>
              <a:t>Высокая однородность условий синтеза в реакторе</a:t>
            </a:r>
          </a:p>
          <a:p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927" y="6217920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ED2839-E533-D748-A490-E1ADC522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68" y="2399960"/>
            <a:ext cx="5656560" cy="41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57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Плазмохимические технологии в медицине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15" y="2638044"/>
            <a:ext cx="6385621" cy="3818512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/>
              <a:t>Плазменная медицина является одним из новейших направлений современной прикладной плазмохимии. Данное направление сформировалось несколько лет назад и включает в себя работы, связанные с непосредственным воздействием низкотемпературной атмосферной плазмы на ткани организма с целью различного терапевтического воздействия. Таким воздействием может быть стерилизация ран, свёртывания крови, лечение косметологических заболеваний, восстановление разрушенных тканей.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8D9C54-2F6A-C444-AD3F-42A0FDAE0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983"/>
          <a:stretch/>
        </p:blipFill>
        <p:spPr>
          <a:xfrm>
            <a:off x="7433836" y="2560322"/>
            <a:ext cx="4408759" cy="3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Плазмохимические технологии в медицине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15" y="2638044"/>
            <a:ext cx="10192214" cy="3101983"/>
          </a:xfrm>
        </p:spPr>
        <p:txBody>
          <a:bodyPr>
            <a:normAutofit/>
          </a:bodyPr>
          <a:lstStyle/>
          <a:p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9EE575-564A-4D4B-8390-8D372A6C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72" y="2367905"/>
            <a:ext cx="6657279" cy="43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2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15" y="2638044"/>
            <a:ext cx="10192214" cy="3579876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перед традиционными технологиями ПХ технологии имеют следующие преимущества:</a:t>
            </a:r>
          </a:p>
          <a:p>
            <a:r>
              <a:rPr lang="ru-RU" sz="2400" dirty="0"/>
              <a:t>– высокие скорости процессов приводят к значительному увеличению</a:t>
            </a:r>
          </a:p>
          <a:p>
            <a:r>
              <a:rPr lang="ru-RU" sz="2400" dirty="0"/>
              <a:t>производительности оборудования вплоть до тысяч раз;</a:t>
            </a:r>
          </a:p>
          <a:p>
            <a:r>
              <a:rPr lang="ru-RU" sz="2400" dirty="0"/>
              <a:t>– ПХ-процессы в большинстве случаев являются </a:t>
            </a:r>
            <a:r>
              <a:rPr lang="ru-RU" sz="2400" dirty="0" err="1"/>
              <a:t>малостадийными</a:t>
            </a:r>
            <a:r>
              <a:rPr lang="ru-RU" sz="2400" dirty="0"/>
              <a:t>, не требуют промежуточных обработок, соответствующих реагентов и их производств;</a:t>
            </a:r>
          </a:p>
          <a:p>
            <a:r>
              <a:rPr lang="ru-RU" sz="2400" dirty="0"/>
              <a:t>– ПХ-технологии менее чувствительны к составу сырья и могут работать на менее дефицитном сырье, включая отходы производств;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1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227" y="2737943"/>
            <a:ext cx="8893546" cy="1382114"/>
          </a:xfrm>
          <a:solidFill>
            <a:schemeClr val="tx1">
              <a:alpha val="97000"/>
            </a:schemeClr>
          </a:solidFill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9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ПЛАЗМА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33" y="2638044"/>
            <a:ext cx="8322411" cy="3004473"/>
          </a:xfrm>
        </p:spPr>
        <p:txBody>
          <a:bodyPr>
            <a:normAutofit/>
          </a:bodyPr>
          <a:lstStyle/>
          <a:p>
            <a:r>
              <a:rPr lang="ru-RU" sz="2400" b="1" dirty="0"/>
              <a:t>Плазма</a:t>
            </a:r>
            <a:r>
              <a:rPr lang="ru-RU" sz="2400" dirty="0"/>
              <a:t> — </a:t>
            </a:r>
            <a:r>
              <a:rPr lang="ru-RU" sz="2400" dirty="0">
                <a:hlinkClick r:id="rId2" tooltip="Ионизация"/>
              </a:rPr>
              <a:t>ионизированный</a:t>
            </a:r>
            <a:r>
              <a:rPr lang="ru-RU" sz="2400" dirty="0"/>
              <a:t> </a:t>
            </a:r>
            <a:r>
              <a:rPr lang="ru-RU" sz="2400" dirty="0">
                <a:hlinkClick r:id="rId3" tooltip="Газ"/>
              </a:rPr>
              <a:t>газ</a:t>
            </a:r>
            <a:r>
              <a:rPr lang="ru-RU" sz="2400" dirty="0"/>
              <a:t>, одно из четырёх классических агрегатных состояний вещества.</a:t>
            </a:r>
          </a:p>
          <a:p>
            <a:r>
              <a:rPr lang="ru-RU" sz="2400" dirty="0"/>
              <a:t>Ионизированный газ содержит свободные </a:t>
            </a:r>
            <a:r>
              <a:rPr lang="ru-RU" sz="2400" dirty="0">
                <a:hlinkClick r:id="rId4" tooltip="Электрон"/>
              </a:rPr>
              <a:t>электроны</a:t>
            </a:r>
            <a:r>
              <a:rPr lang="ru-RU" sz="2400" dirty="0"/>
              <a:t> и положительные и отрицательные </a:t>
            </a:r>
            <a:r>
              <a:rPr lang="ru-RU" sz="2400" dirty="0">
                <a:hlinkClick r:id="rId5" tooltip="Ион"/>
              </a:rPr>
              <a:t>ионы</a:t>
            </a:r>
            <a:r>
              <a:rPr lang="ru-RU" sz="2400" dirty="0"/>
              <a:t>.</a:t>
            </a:r>
          </a:p>
          <a:p>
            <a:r>
              <a:rPr lang="ru-RU" sz="2400" dirty="0" err="1"/>
              <a:t>Квазинейтральность</a:t>
            </a:r>
            <a:r>
              <a:rPr lang="ru-RU" sz="2400" dirty="0"/>
              <a:t> означает, что суммарный заряд в любом малом по сравнению с размерами системы объёме равен нулю.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65034E-A8C4-FE49-8F17-332DC449C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229" y="2638044"/>
            <a:ext cx="3386138" cy="342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83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Получение </a:t>
            </a:r>
            <a:r>
              <a:rPr lang="ru-RU" b="1" dirty="0" err="1">
                <a:solidFill>
                  <a:schemeClr val="bg1"/>
                </a:solidFill>
              </a:rPr>
              <a:t>пЛАЗМы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074" y="2638044"/>
            <a:ext cx="7591898" cy="3818512"/>
          </a:xfrm>
        </p:spPr>
        <p:txBody>
          <a:bodyPr>
            <a:normAutofit/>
          </a:bodyPr>
          <a:lstStyle/>
          <a:p>
            <a:r>
              <a:rPr lang="ru-RU" sz="2400" dirty="0"/>
              <a:t>Для получения плазмы необходимы внешние источники энергии. Часть этой энергии расходуется на осуществление химических процессов.</a:t>
            </a:r>
          </a:p>
          <a:p>
            <a:r>
              <a:rPr lang="ru-RU" sz="2400" dirty="0"/>
              <a:t>Плазму обычно получают при воздействии электрического разряда на газ.  </a:t>
            </a:r>
          </a:p>
          <a:p>
            <a:r>
              <a:rPr lang="ru-RU" sz="2400" dirty="0"/>
              <a:t>Для создания плазмы можно использовать электрические разряды разного вида: искровой, тлеющий, коронный, дуговой, барьерный.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9046" y="6310674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Дуговой разряд с накалённым катодом — Википедия">
            <a:extLst>
              <a:ext uri="{FF2B5EF4-FFF2-40B4-BE49-F238E27FC236}">
                <a16:creationId xmlns:a16="http://schemas.microsoft.com/office/drawing/2014/main" id="{404BEFC8-D708-AC47-AD36-B3CB8E34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611" y="2239165"/>
            <a:ext cx="2871215" cy="215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оронные разряды или огни святого Эльма » Сайт для электриков - статьи,  советы, примеры, схемы">
            <a:extLst>
              <a:ext uri="{FF2B5EF4-FFF2-40B4-BE49-F238E27FC236}">
                <a16:creationId xmlns:a16="http://schemas.microsoft.com/office/drawing/2014/main" id="{D45F5F52-94AF-9342-88B9-B965CC93C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82" y="4392576"/>
            <a:ext cx="3677074" cy="23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60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Свойства Плазмы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659" y="2685485"/>
            <a:ext cx="7729728" cy="3726466"/>
          </a:xfrm>
        </p:spPr>
        <p:txBody>
          <a:bodyPr>
            <a:normAutofit/>
          </a:bodyPr>
          <a:lstStyle/>
          <a:p>
            <a:r>
              <a:rPr lang="ru-RU" sz="2400" dirty="0"/>
              <a:t>Плазмообразующий газ может быть реагентом в последующем химическом процессе. Например, водород используется при восстановлении углеводородного сырья, водяной пар – в окислительных процессах (получение синтез-газа).</a:t>
            </a:r>
          </a:p>
          <a:p>
            <a:r>
              <a:rPr lang="ru-RU" sz="2400" dirty="0"/>
              <a:t>В зависимости от условий получения, плазма может быть неравновесной и квазиравновесной.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 descr="Плазма гифки, анимированные GIF изображения плазма - скачать гиф картинки  на GIFER">
            <a:extLst>
              <a:ext uri="{FF2B5EF4-FFF2-40B4-BE49-F238E27FC236}">
                <a16:creationId xmlns:a16="http://schemas.microsoft.com/office/drawing/2014/main" id="{C448F54E-88EC-8A49-8F9A-4BBA0991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225" y="2838766"/>
            <a:ext cx="3054542" cy="305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2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ПЛАЗМА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90" y="2638044"/>
            <a:ext cx="7605132" cy="3407001"/>
          </a:xfrm>
        </p:spPr>
        <p:txBody>
          <a:bodyPr>
            <a:normAutofit lnSpcReduction="10000"/>
          </a:bodyPr>
          <a:lstStyle/>
          <a:p>
            <a:r>
              <a:rPr lang="ru-RU" sz="2800" dirty="0"/>
              <a:t>Неравновесную плазму можно получить в вакууме и при атмосферном давлении, если использовать для генерации плазмы сверхвысокочастотные разряды (</a:t>
            </a:r>
            <a:r>
              <a:rPr lang="en-US" sz="2800" dirty="0"/>
              <a:t> &gt;</a:t>
            </a:r>
            <a:r>
              <a:rPr lang="ru-RU" sz="2800" dirty="0"/>
              <a:t> 1 ГГц). </a:t>
            </a:r>
          </a:p>
          <a:p>
            <a:r>
              <a:rPr lang="ru-RU" sz="2800" dirty="0"/>
              <a:t>Для квазиравновесной плазмы характерно равенство температур всех компонентов, большое теплосодержание (до 10 кДж/моль)</a:t>
            </a:r>
            <a:r>
              <a:rPr lang="en-US" sz="2800" dirty="0"/>
              <a:t> </a:t>
            </a:r>
            <a:r>
              <a:rPr lang="ru-RU" sz="2800" dirty="0"/>
              <a:t>и</a:t>
            </a:r>
            <a:r>
              <a:rPr lang="en-US" sz="2800" dirty="0"/>
              <a:t>T </a:t>
            </a:r>
            <a:r>
              <a:rPr lang="ru-RU" sz="2800" dirty="0"/>
              <a:t>газа </a:t>
            </a:r>
            <a:r>
              <a:rPr lang="en-US" sz="2800" dirty="0"/>
              <a:t>= </a:t>
            </a:r>
            <a:r>
              <a:rPr lang="ru-RU" sz="2800" dirty="0"/>
              <a:t>10</a:t>
            </a:r>
            <a:r>
              <a:rPr lang="ru-RU" sz="2800" baseline="30000" dirty="0"/>
              <a:t>3</a:t>
            </a:r>
            <a:r>
              <a:rPr lang="ru-RU" sz="2800" dirty="0"/>
              <a:t> - 10</a:t>
            </a:r>
            <a:r>
              <a:rPr lang="ru-RU" sz="2800" baseline="30000" dirty="0"/>
              <a:t>4</a:t>
            </a:r>
            <a:r>
              <a:rPr lang="ru-RU" sz="2800" dirty="0"/>
              <a:t> К 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 descr="Лучшие Plasma Lamp GIF | Gfycat">
            <a:extLst>
              <a:ext uri="{FF2B5EF4-FFF2-40B4-BE49-F238E27FC236}">
                <a16:creationId xmlns:a16="http://schemas.microsoft.com/office/drawing/2014/main" id="{DC6AD808-222E-6645-A837-14D696B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61" y="2595294"/>
            <a:ext cx="32004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7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/>
          <a:lstStyle/>
          <a:p>
            <a:r>
              <a:rPr lang="ru-RU" b="1" dirty="0" err="1">
                <a:solidFill>
                  <a:schemeClr val="bg1"/>
                </a:solidFill>
              </a:rPr>
              <a:t>ПЛАЗМохимия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43" y="2638044"/>
            <a:ext cx="9813073" cy="3394766"/>
          </a:xfrm>
        </p:spPr>
        <p:txBody>
          <a:bodyPr>
            <a:normAutofit lnSpcReduction="10000"/>
          </a:bodyPr>
          <a:lstStyle/>
          <a:p>
            <a:r>
              <a:rPr lang="ru-RU" sz="2800" dirty="0"/>
              <a:t>Область химии, в которой изучаются химические процессы в низкотемпературной плазме, закономерности протекания реакций в ней и основы плазмохимической технологии.</a:t>
            </a:r>
          </a:p>
          <a:p>
            <a:r>
              <a:rPr lang="ru-RU" sz="2800" dirty="0"/>
              <a:t>Основная особенность ПХ процессов - в плазме образуются в значительно больших концентрациях, чем при обычных условиях проведения химических реакций, многие реакционноспособные частицы, которые обусловливают новые типы химических реакций.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3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плазмохимические процессы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28" y="2631042"/>
            <a:ext cx="7271213" cy="3115985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В плазмохимии рассматриваются процессы при температурах в диапазоне 1000 - 10000°С.</a:t>
            </a:r>
            <a:br>
              <a:rPr lang="ru-RU" sz="2400" dirty="0"/>
            </a:br>
            <a:r>
              <a:rPr lang="ru-RU" sz="2400" dirty="0"/>
              <a:t>Частицы плазмы в этом диапазоне находятся в возбужденном состоянии, существенно повышается интенсивность столкновения таких частиц, и они вступают в химические реакции. </a:t>
            </a:r>
          </a:p>
          <a:p>
            <a:r>
              <a:rPr lang="ru-RU" sz="2400" dirty="0"/>
              <a:t>Оборудование - специальные установки плазмотроны.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 descr="Плазмотрон — Википедия">
            <a:extLst>
              <a:ext uri="{FF2B5EF4-FFF2-40B4-BE49-F238E27FC236}">
                <a16:creationId xmlns:a16="http://schemas.microsoft.com/office/drawing/2014/main" id="{AD2FD1F2-BBE8-5246-845A-BA8626435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34" y="2721792"/>
            <a:ext cx="4298251" cy="30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39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08877"/>
          </a:xfrm>
          <a:solidFill>
            <a:schemeClr val="tx1">
              <a:alpha val="97000"/>
            </a:schemeClr>
          </a:solidFill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Плазмохимическая технология уничтожения опасных отходов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68" y="5781071"/>
            <a:ext cx="5038439" cy="3101983"/>
          </a:xfrm>
        </p:spPr>
        <p:txBody>
          <a:bodyPr/>
          <a:lstStyle/>
          <a:p>
            <a:pPr algn="ctr"/>
            <a:r>
              <a:rPr lang="ru-RU" sz="1600" dirty="0"/>
              <a:t>Промышленный образец установки по уничтожению опасных отходов Мощность - 500 киловатт (0.5 МВ) Производительность - до 1500 тонн токсичных отходов в год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D229D7-4B35-744F-B4C7-92B567768AE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37" y="2235875"/>
            <a:ext cx="4453870" cy="349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7DFCF3-975A-444D-BAD2-FBCDCC7398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707" y="2241060"/>
            <a:ext cx="5028215" cy="34951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3ED4FE48-1DFC-1542-A940-C119F51E7EE1}"/>
              </a:ext>
            </a:extLst>
          </p:cNvPr>
          <p:cNvSpPr txBox="1">
            <a:spLocks/>
          </p:cNvSpPr>
          <p:nvPr/>
        </p:nvSpPr>
        <p:spPr>
          <a:xfrm>
            <a:off x="5725595" y="5891802"/>
            <a:ext cx="5038439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Мобильная установка плазменной утилизации токсичных отходов</a:t>
            </a:r>
            <a:r>
              <a:rPr lang="ru-RU" sz="1600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852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B9A1-175E-2C4F-9E40-2586341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7000"/>
            </a:schemeClr>
          </a:solidFill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Плазмохимическая технология по модификации поверхности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FDAF5-52FF-7745-AC8F-C7246E22D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15" y="2638044"/>
            <a:ext cx="10192214" cy="3101983"/>
          </a:xfrm>
        </p:spPr>
        <p:txBody>
          <a:bodyPr>
            <a:normAutofit lnSpcReduction="10000"/>
          </a:bodyPr>
          <a:lstStyle/>
          <a:p>
            <a:r>
              <a:rPr lang="ru-RU" sz="2800" dirty="0"/>
              <a:t>Под модификацией поверхности твердого тела подразумевают изменение химического состава и структуры поверхностного слоя. </a:t>
            </a:r>
          </a:p>
          <a:p>
            <a:r>
              <a:rPr lang="ru-RU" sz="2800" dirty="0"/>
              <a:t>ПХ-обработка позволяет получить материалы с уникальными свойствами поверхности, обусловленными одновременным воздействием излучения плазмы и химически активных частиц при относительно низкой температуре поверхности. </a:t>
            </a:r>
          </a:p>
          <a:p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2D9D98-5AB7-8F4A-80ED-58B5E21B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06942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{43BE2687-C2AA-D54F-80DB-C89E069D37CF}tf10001120</Template>
  <TotalTime>1264</TotalTime>
  <Words>738</Words>
  <Application>Microsoft Macintosh PowerPoint</Application>
  <PresentationFormat>Широкоэкранный</PresentationFormat>
  <Paragraphs>70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Gill Sans MT</vt:lpstr>
      <vt:lpstr>Посылка</vt:lpstr>
      <vt:lpstr>Плазмохимические технологии</vt:lpstr>
      <vt:lpstr>ПЛАЗМА</vt:lpstr>
      <vt:lpstr>Получение пЛАЗМы</vt:lpstr>
      <vt:lpstr>Свойства Плазмы</vt:lpstr>
      <vt:lpstr>ПЛАЗМА</vt:lpstr>
      <vt:lpstr>ПЛАЗМохимия</vt:lpstr>
      <vt:lpstr>плазмохимические процессы</vt:lpstr>
      <vt:lpstr>Плазмохимическая технология уничтожения опасных отходов </vt:lpstr>
      <vt:lpstr>Плазмохимическая технология по модификации поверхности</vt:lpstr>
      <vt:lpstr>Плазмохимическая технология по получению и снятию пленок и покрытий </vt:lpstr>
      <vt:lpstr>Плазмохимическая технология для очистки воздуха от вредных газообразных примесей</vt:lpstr>
      <vt:lpstr>Плазмохимическая технология очистки и обеззараживание воды </vt:lpstr>
      <vt:lpstr>Плазмохимический синтез наноразмерных оксидов металлов </vt:lpstr>
      <vt:lpstr>Плазмохимические технологии в медицине</vt:lpstr>
      <vt:lpstr>Плазмохимические технологии в медицине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Плазмохимические технологии</dc:title>
  <dc:creator>Microsoft Office User</dc:creator>
  <cp:lastModifiedBy>Microsoft Office User</cp:lastModifiedBy>
  <cp:revision>1</cp:revision>
  <dcterms:created xsi:type="dcterms:W3CDTF">2021-10-09T13:16:01Z</dcterms:created>
  <dcterms:modified xsi:type="dcterms:W3CDTF">2021-10-10T10:20:53Z</dcterms:modified>
</cp:coreProperties>
</file>